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56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2" r:id="rId6"/>
    <p:sldId id="263" r:id="rId7"/>
    <p:sldId id="261" r:id="rId8"/>
  </p:sldIdLst>
  <p:sldSz cx="12190413" cy="6859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>
      <p:cViewPr varScale="1">
        <p:scale>
          <a:sx n="108" d="100"/>
          <a:sy n="108" d="100"/>
        </p:scale>
        <p:origin x="678" y="90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AB522-1ADC-4ED9-BA8B-B887463E84E5}" type="datetimeFigureOut">
              <a:rPr lang="ru-RU" smtClean="0"/>
              <a:t>10.06.2020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C813A-AC76-4786-A75E-34AE36B0FF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588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BC813A-AC76-4786-A75E-34AE36B0FF9B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165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805" y="1448136"/>
            <a:ext cx="8824509" cy="3330352"/>
          </a:xfrm>
        </p:spPr>
        <p:txBody>
          <a:bodyPr anchor="b"/>
          <a:lstStyle>
            <a:lvl1pPr>
              <a:defRPr sz="7199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805" y="4778486"/>
            <a:ext cx="8824509" cy="861619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6E00-7170-4ADB-843E-E56879150015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0899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06" y="4801699"/>
            <a:ext cx="8824508" cy="566869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805" y="685959"/>
            <a:ext cx="8824509" cy="364150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54" indent="0">
              <a:buNone/>
              <a:defRPr sz="1600"/>
            </a:lvl2pPr>
            <a:lvl3pPr marL="914309" indent="0">
              <a:buNone/>
              <a:defRPr sz="1600"/>
            </a:lvl3pPr>
            <a:lvl4pPr marL="1371463" indent="0">
              <a:buNone/>
              <a:defRPr sz="1600"/>
            </a:lvl4pPr>
            <a:lvl5pPr marL="1828617" indent="0">
              <a:buNone/>
              <a:defRPr sz="1600"/>
            </a:lvl5pPr>
            <a:lvl6pPr marL="2285771" indent="0">
              <a:buNone/>
              <a:defRPr sz="1600"/>
            </a:lvl6pPr>
            <a:lvl7pPr marL="2742926" indent="0">
              <a:buNone/>
              <a:defRPr sz="1600"/>
            </a:lvl7pPr>
            <a:lvl8pPr marL="3200080" indent="0">
              <a:buNone/>
              <a:defRPr sz="1600"/>
            </a:lvl8pPr>
            <a:lvl9pPr marL="3657234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06" y="5368568"/>
            <a:ext cx="8824507" cy="493826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31515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04" y="1448135"/>
            <a:ext cx="8824510" cy="1981659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04" y="3658447"/>
            <a:ext cx="8824510" cy="236274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951555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596" y="1448135"/>
            <a:ext cx="7998274" cy="2323912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149" y="3772047"/>
            <a:ext cx="7278701" cy="342253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04" y="4351665"/>
            <a:ext cx="8824510" cy="1676788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178" y="971478"/>
            <a:ext cx="801808" cy="1970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9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29275" y="2614392"/>
            <a:ext cx="801808" cy="1970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199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140685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04" y="3124924"/>
            <a:ext cx="8824511" cy="1653563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804" y="4778487"/>
            <a:ext cx="8824510" cy="860599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476055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865" y="1981659"/>
            <a:ext cx="2946482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378" y="2667618"/>
            <a:ext cx="2926969" cy="359016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154" y="1981659"/>
            <a:ext cx="2935859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2602" y="2667618"/>
            <a:ext cx="2946410" cy="359016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3773" y="1981659"/>
            <a:ext cx="2931731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3773" y="2667618"/>
            <a:ext cx="2931731" cy="359016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5657" y="2134094"/>
            <a:ext cx="0" cy="396331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1321" y="2134094"/>
            <a:ext cx="0" cy="396780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2851739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378" y="4251934"/>
            <a:ext cx="2939667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378" y="2210312"/>
            <a:ext cx="2939667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54" indent="0">
              <a:buNone/>
              <a:defRPr sz="1600"/>
            </a:lvl2pPr>
            <a:lvl3pPr marL="914309" indent="0">
              <a:buNone/>
              <a:defRPr sz="1600"/>
            </a:lvl3pPr>
            <a:lvl4pPr marL="1371463" indent="0">
              <a:buNone/>
              <a:defRPr sz="1600"/>
            </a:lvl4pPr>
            <a:lvl5pPr marL="1828617" indent="0">
              <a:buNone/>
              <a:defRPr sz="1600"/>
            </a:lvl5pPr>
            <a:lvl6pPr marL="2285771" indent="0">
              <a:buNone/>
              <a:defRPr sz="1600"/>
            </a:lvl6pPr>
            <a:lvl7pPr marL="2742926" indent="0">
              <a:buNone/>
              <a:defRPr sz="1600"/>
            </a:lvl7pPr>
            <a:lvl8pPr marL="3200080" indent="0">
              <a:buNone/>
              <a:defRPr sz="1600"/>
            </a:lvl8pPr>
            <a:lvl9pPr marL="3657234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378" y="4828329"/>
            <a:ext cx="2939667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8869" y="4251934"/>
            <a:ext cx="2930144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8868" y="2210312"/>
            <a:ext cx="2930144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54" indent="0">
              <a:buNone/>
              <a:defRPr sz="1600"/>
            </a:lvl2pPr>
            <a:lvl3pPr marL="914309" indent="0">
              <a:buNone/>
              <a:defRPr sz="1600"/>
            </a:lvl3pPr>
            <a:lvl4pPr marL="1371463" indent="0">
              <a:buNone/>
              <a:defRPr sz="1600"/>
            </a:lvl4pPr>
            <a:lvl5pPr marL="1828617" indent="0">
              <a:buNone/>
              <a:defRPr sz="1600"/>
            </a:lvl5pPr>
            <a:lvl6pPr marL="2285771" indent="0">
              <a:buNone/>
              <a:defRPr sz="1600"/>
            </a:lvl6pPr>
            <a:lvl7pPr marL="2742926" indent="0">
              <a:buNone/>
              <a:defRPr sz="1600"/>
            </a:lvl7pPr>
            <a:lvl8pPr marL="3200080" indent="0">
              <a:buNone/>
              <a:defRPr sz="1600"/>
            </a:lvl8pPr>
            <a:lvl9pPr marL="3657234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7516" y="4828328"/>
            <a:ext cx="2934024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3773" y="4251934"/>
            <a:ext cx="2931731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3772" y="2210312"/>
            <a:ext cx="2931731" cy="15243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54" indent="0">
              <a:buNone/>
              <a:defRPr sz="1600"/>
            </a:lvl2pPr>
            <a:lvl3pPr marL="914309" indent="0">
              <a:buNone/>
              <a:defRPr sz="1600"/>
            </a:lvl3pPr>
            <a:lvl4pPr marL="1371463" indent="0">
              <a:buNone/>
              <a:defRPr sz="1600"/>
            </a:lvl4pPr>
            <a:lvl5pPr marL="1828617" indent="0">
              <a:buNone/>
              <a:defRPr sz="1600"/>
            </a:lvl5pPr>
            <a:lvl6pPr marL="2285771" indent="0">
              <a:buNone/>
              <a:defRPr sz="1600"/>
            </a:lvl6pPr>
            <a:lvl7pPr marL="2742926" indent="0">
              <a:buNone/>
              <a:defRPr sz="1600"/>
            </a:lvl7pPr>
            <a:lvl8pPr marL="3200080" indent="0">
              <a:buNone/>
              <a:defRPr sz="1600"/>
            </a:lvl8pPr>
            <a:lvl9pPr marL="3657234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3648" y="4828326"/>
            <a:ext cx="2935615" cy="659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5657" y="2134094"/>
            <a:ext cx="0" cy="396331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1321" y="2134094"/>
            <a:ext cx="0" cy="396780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2302924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B6D84-F7A5-4099-8CA2-4DD53909A634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057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3131" y="430313"/>
            <a:ext cx="1752373" cy="5827474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378" y="887620"/>
            <a:ext cx="7422183" cy="537016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0636B-6220-489E-B9CB-8E150B41EA49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079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E7512-E5AB-47E0-8F3D-A1689F75436E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64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06" y="2862396"/>
            <a:ext cx="8824508" cy="191609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805" y="4778487"/>
            <a:ext cx="8824509" cy="860599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06948-E53D-46B8-88FC-455844E613A5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05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169" y="2061052"/>
            <a:ext cx="4395767" cy="41967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3757" y="2056568"/>
            <a:ext cx="4395769" cy="420121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F36CD-24EF-4540-AE9E-DE0C50EBF241}" type="datetime1">
              <a:rPr lang="ru-RU" smtClean="0"/>
              <a:t>10.06.2020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960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169" y="1905441"/>
            <a:ext cx="4395766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169" y="2515182"/>
            <a:ext cx="4395767" cy="37426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3759" y="1905441"/>
            <a:ext cx="4395767" cy="57639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3759" y="2515182"/>
            <a:ext cx="4395767" cy="37426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68ED6-ADF6-4A8B-B8BC-94261DE8F0A8}" type="datetime1">
              <a:rPr lang="ru-RU" smtClean="0"/>
              <a:t>10.06.2020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1672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60113-98FD-43C2-B5BC-DA5D113FB6D0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7513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90C8B-235C-4990-BBCE-68D0F2C71FCB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27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803" y="1448135"/>
            <a:ext cx="3400621" cy="1448135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994" y="1448135"/>
            <a:ext cx="5195321" cy="4573059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03" y="3130005"/>
            <a:ext cx="3400620" cy="2896269"/>
          </a:xfrm>
        </p:spPr>
        <p:txBody>
          <a:bodyPr/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B160D-8388-49DB-BEA1-F5BB582CA5A7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649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757" y="1854621"/>
            <a:ext cx="5092243" cy="1575173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8642" y="1143265"/>
            <a:ext cx="3199983" cy="457305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54" indent="0">
              <a:buNone/>
              <a:defRPr sz="1600"/>
            </a:lvl2pPr>
            <a:lvl3pPr marL="914309" indent="0">
              <a:buNone/>
              <a:defRPr sz="1600"/>
            </a:lvl3pPr>
            <a:lvl4pPr marL="1371463" indent="0">
              <a:buNone/>
              <a:defRPr sz="1600"/>
            </a:lvl4pPr>
            <a:lvl5pPr marL="1828617" indent="0">
              <a:buNone/>
              <a:defRPr sz="1600"/>
            </a:lvl5pPr>
            <a:lvl6pPr marL="2285771" indent="0">
              <a:buNone/>
              <a:defRPr sz="1600"/>
            </a:lvl6pPr>
            <a:lvl7pPr marL="2742926" indent="0">
              <a:buNone/>
              <a:defRPr sz="1600"/>
            </a:lvl7pPr>
            <a:lvl8pPr marL="3200080" indent="0">
              <a:buNone/>
              <a:defRPr sz="1600"/>
            </a:lvl8pPr>
            <a:lvl9pPr marL="3657234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804" y="3658447"/>
            <a:ext cx="5084317" cy="137191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154" indent="0">
              <a:buNone/>
              <a:defRPr sz="1200"/>
            </a:lvl2pPr>
            <a:lvl3pPr marL="914309" indent="0">
              <a:buNone/>
              <a:defRPr sz="1000"/>
            </a:lvl3pPr>
            <a:lvl4pPr marL="1371463" indent="0">
              <a:buNone/>
              <a:defRPr sz="900"/>
            </a:lvl4pPr>
            <a:lvl5pPr marL="1828617" indent="0">
              <a:buNone/>
              <a:defRPr sz="900"/>
            </a:lvl5pPr>
            <a:lvl6pPr marL="2285771" indent="0">
              <a:buNone/>
              <a:defRPr sz="900"/>
            </a:lvl6pPr>
            <a:lvl7pPr marL="2742926" indent="0">
              <a:buNone/>
              <a:defRPr sz="900"/>
            </a:lvl7pPr>
            <a:lvl8pPr marL="3200080" indent="0">
              <a:buNone/>
              <a:defRPr sz="900"/>
            </a:lvl8pPr>
            <a:lvl9pPr marL="3657234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DD4CA-9A1A-45F6-9427-AFB76777CC8F}" type="datetime1">
              <a:rPr lang="ru-RU" smtClean="0"/>
              <a:t>10.06.2020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8360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70304"/>
            <a:ext cx="4036487" cy="41892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3017"/>
            <a:ext cx="1522214" cy="2366001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7891" y="1676788"/>
            <a:ext cx="2819033" cy="2820053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8371" y="1"/>
            <a:ext cx="1603178" cy="11416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4758" y="6097412"/>
            <a:ext cx="993605" cy="762176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6453" y="0"/>
            <a:ext cx="685711" cy="1143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027" y="452823"/>
            <a:ext cx="9403499" cy="14008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169" y="2053394"/>
            <a:ext cx="8945376" cy="4196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4139" y="1791171"/>
            <a:ext cx="990828" cy="304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030086A-6706-4D98-B460-909E2B5C2C1F}" type="datetime1">
              <a:rPr lang="ru-RU" smtClean="0"/>
              <a:t>10.06.2020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49710" y="3226100"/>
            <a:ext cx="3860689" cy="304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ru-RU"/>
              <a:t>Маркелов Д.С. . ИСБ-116 «Разработка многопоточного клиент-серверного приложения для обмена текстовыми сообщениями»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1193" y="295798"/>
            <a:ext cx="838090" cy="7678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490C8-118E-476B-A450-9DAE8D8F49B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920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hf hdr="0" dt="0"/>
  <p:txStyles>
    <p:titleStyle>
      <a:lvl1pPr algn="l" defTabSz="457154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66" indent="-342866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876" indent="-285721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2886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040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194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49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503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8657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5811" indent="-228577" algn="l" defTabSz="457154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7FC5C8-0617-4BED-8F79-914C4CD7D5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448853"/>
            <a:ext cx="12190412" cy="2845037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КУРСОВАЯ РАБОТА</a:t>
            </a:r>
            <a:br>
              <a:rPr lang="ru-RU" sz="40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ru-RU" sz="2800" dirty="0">
                <a:solidFill>
                  <a:schemeClr val="tx2">
                    <a:lumMod val="50000"/>
                  </a:schemeClr>
                </a:solidFill>
              </a:rPr>
              <a:t>«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КОМПИЛЯТОР ПОДМНОЖЕСТВА ПРОЦЕДУРНОГО ЯЗЫКА В АССЕМБЛЕР</a:t>
            </a:r>
            <a:r>
              <a:rPr lang="ru-RU" sz="2800" cap="all" dirty="0">
                <a:solidFill>
                  <a:schemeClr val="tx2">
                    <a:lumMod val="50000"/>
                  </a:schemeClr>
                </a:solidFill>
              </a:rPr>
              <a:t>»</a:t>
            </a:r>
            <a:br>
              <a:rPr lang="ru-RU" sz="2800" cap="all" dirty="0"/>
            </a:br>
            <a:endParaRPr lang="ru-RU" sz="28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1365C8-127A-4F34-B329-5F0F38D305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7094" y="4778486"/>
            <a:ext cx="7103318" cy="861619"/>
          </a:xfrm>
        </p:spPr>
        <p:txBody>
          <a:bodyPr>
            <a:noAutofit/>
          </a:bodyPr>
          <a:lstStyle/>
          <a:p>
            <a:r>
              <a:rPr lang="ru-RU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доцент кафедры ИЗИ Монахов Ю.М. </a:t>
            </a:r>
          </a:p>
          <a:p>
            <a:r>
              <a:rPr lang="ru-RU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Исполнитель: студент группы ИСБ-11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ru-RU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Куранов Д.И.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351CAC5B-8EDB-4DEE-9CBE-396E2601F61A}"/>
              </a:ext>
            </a:extLst>
          </p:cNvPr>
          <p:cNvSpPr txBox="1">
            <a:spLocks/>
          </p:cNvSpPr>
          <p:nvPr/>
        </p:nvSpPr>
        <p:spPr>
          <a:xfrm>
            <a:off x="-1" y="189435"/>
            <a:ext cx="12190412" cy="2016224"/>
          </a:xfrm>
          <a:prstGeom prst="rect">
            <a:avLst/>
          </a:prstGeom>
        </p:spPr>
        <p:txBody>
          <a:bodyPr vert="horz" lIns="91428" tIns="45714" rIns="91428" bIns="45714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ru-RU" sz="1600" b="1" cap="none" dirty="0">
                <a:solidFill>
                  <a:schemeClr val="tx2">
                    <a:lumMod val="50000"/>
                  </a:schemeClr>
                </a:solidFill>
              </a:rPr>
              <a:t>Министерство образования и науки российской федерации</a:t>
            </a:r>
          </a:p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</a:rPr>
              <a:t>Федеральное государственное бюджетное образовательное учреждение</a:t>
            </a:r>
          </a:p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</a:rPr>
              <a:t>Высшего образования «Владимирский государственный университет </a:t>
            </a:r>
          </a:p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</a:rPr>
              <a:t>имени Александра Григорьевича и Николая Григорьевича Столетовых» </a:t>
            </a:r>
          </a:p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</a:rPr>
              <a:t>(</a:t>
            </a:r>
            <a:r>
              <a:rPr lang="ru-RU" sz="1600" cap="none" dirty="0" err="1">
                <a:solidFill>
                  <a:schemeClr val="tx2">
                    <a:lumMod val="50000"/>
                  </a:schemeClr>
                </a:solidFill>
              </a:rPr>
              <a:t>ВлГУ</a:t>
            </a:r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6" name="Подзаголовок 2">
            <a:extLst>
              <a:ext uri="{FF2B5EF4-FFF2-40B4-BE49-F238E27FC236}">
                <a16:creationId xmlns:a16="http://schemas.microsoft.com/office/drawing/2014/main" id="{3F9994EA-95D4-42F7-AE25-1EB3B129A5D7}"/>
              </a:ext>
            </a:extLst>
          </p:cNvPr>
          <p:cNvSpPr txBox="1">
            <a:spLocks/>
          </p:cNvSpPr>
          <p:nvPr/>
        </p:nvSpPr>
        <p:spPr>
          <a:xfrm>
            <a:off x="2543546" y="6022082"/>
            <a:ext cx="7103318" cy="71760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154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309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463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617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5771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2926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080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234" indent="0" algn="ctr" defTabSz="457154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Владимир</a:t>
            </a:r>
          </a:p>
          <a:p>
            <a:pPr algn="ctr"/>
            <a:r>
              <a:rPr lang="ru-RU" sz="1600" cap="none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2020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9A379B-8F23-461A-A78B-0A4D0794B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057" y="4487637"/>
            <a:ext cx="2604977" cy="14433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7819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СВЕДЕНИЯ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FA813-4B6D-48B6-9AB8-1C8FF5B4D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631" y="1773610"/>
            <a:ext cx="4896544" cy="4476236"/>
          </a:xfrm>
        </p:spPr>
        <p:txBody>
          <a:bodyPr>
            <a:noAutofit/>
          </a:bodyPr>
          <a:lstStyle/>
          <a:p>
            <a:r>
              <a:rPr lang="ru-RU" sz="2800" dirty="0"/>
              <a:t>Программа реализован на языке программирования </a:t>
            </a:r>
            <a:r>
              <a:rPr lang="en-US" sz="2800" b="1" dirty="0"/>
              <a:t>Python</a:t>
            </a:r>
            <a:r>
              <a:rPr lang="ru-RU" sz="2800" dirty="0"/>
              <a:t> в интегрированной среде разработки </a:t>
            </a:r>
            <a:r>
              <a:rPr lang="en-US" sz="2800" b="1" dirty="0"/>
              <a:t>PyCharm</a:t>
            </a:r>
            <a:r>
              <a:rPr lang="ru-RU" sz="2800" b="1" dirty="0"/>
              <a:t>.</a:t>
            </a:r>
          </a:p>
          <a:p>
            <a:r>
              <a:rPr lang="ru-RU" sz="2800" dirty="0"/>
              <a:t>Дополнительные утилиты:</a:t>
            </a:r>
            <a:endParaRPr lang="ru-RU" sz="2800" b="1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err="1"/>
              <a:t>rply</a:t>
            </a:r>
            <a:endParaRPr lang="en-US" sz="2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err="1"/>
              <a:t>llvm</a:t>
            </a:r>
            <a:endParaRPr lang="en-US" sz="28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err="1"/>
              <a:t>gcc</a:t>
            </a:r>
            <a:endParaRPr lang="ru-RU" sz="2800" dirty="0"/>
          </a:p>
          <a:p>
            <a:pPr lvl="1">
              <a:buFont typeface="Wingdings" panose="05000000000000000000" pitchFamily="2" charset="2"/>
              <a:buChar char="§"/>
            </a:pPr>
            <a:endParaRPr lang="ru-RU" sz="28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2</a:t>
            </a:fld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0789F8C-8132-4B4E-9C5D-834F2BDC30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175" y="2421682"/>
            <a:ext cx="5991225" cy="2524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33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ЛЕКСИЧЕСКИЙ АНАЛИЗАТОР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FA813-4B6D-48B6-9AB8-1C8FF5B4D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614" y="1813777"/>
            <a:ext cx="3150658" cy="3636404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ru-RU" sz="2800" dirty="0"/>
              <a:t>Содержимое текстового файла разбивается на токены в соответствии с описанными правилами лексического анализатора.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3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7EEBD2F-C1C9-4337-BB4C-7E8E1B49D6CB}"/>
              </a:ext>
            </a:extLst>
          </p:cNvPr>
          <p:cNvPicPr/>
          <p:nvPr/>
        </p:nvPicPr>
        <p:blipFill rotWithShape="1">
          <a:blip r:embed="rId2"/>
          <a:srcRect l="31349" t="21909" r="55019" b="64721"/>
          <a:stretch/>
        </p:blipFill>
        <p:spPr bwMode="auto">
          <a:xfrm>
            <a:off x="8186069" y="1472569"/>
            <a:ext cx="3003214" cy="16561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087F191-87FE-4066-9589-431E62AC43FA}"/>
              </a:ext>
            </a:extLst>
          </p:cNvPr>
          <p:cNvPicPr/>
          <p:nvPr/>
        </p:nvPicPr>
        <p:blipFill rotWithShape="1">
          <a:blip r:embed="rId3"/>
          <a:srcRect l="1263" t="29364" r="84859" b="55547"/>
          <a:stretch/>
        </p:blipFill>
        <p:spPr bwMode="auto">
          <a:xfrm>
            <a:off x="8098576" y="4462549"/>
            <a:ext cx="3178199" cy="194421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Стрелка: вниз 3">
            <a:extLst>
              <a:ext uri="{FF2B5EF4-FFF2-40B4-BE49-F238E27FC236}">
                <a16:creationId xmlns:a16="http://schemas.microsoft.com/office/drawing/2014/main" id="{A6073A2D-4C92-4899-9CA5-63D5B5EE2D90}"/>
              </a:ext>
            </a:extLst>
          </p:cNvPr>
          <p:cNvSpPr/>
          <p:nvPr/>
        </p:nvSpPr>
        <p:spPr>
          <a:xfrm>
            <a:off x="9363639" y="3326437"/>
            <a:ext cx="648072" cy="100811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1331FA6-D418-4224-BFD9-2539E0A9D1F5}"/>
              </a:ext>
            </a:extLst>
          </p:cNvPr>
          <p:cNvPicPr/>
          <p:nvPr/>
        </p:nvPicPr>
        <p:blipFill rotWithShape="1">
          <a:blip r:embed="rId4"/>
          <a:srcRect l="13082" t="9478" r="69118" b="23884"/>
          <a:stretch/>
        </p:blipFill>
        <p:spPr bwMode="auto">
          <a:xfrm>
            <a:off x="4150990" y="1220688"/>
            <a:ext cx="2290311" cy="48225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Стрелка: вправо 8">
            <a:extLst>
              <a:ext uri="{FF2B5EF4-FFF2-40B4-BE49-F238E27FC236}">
                <a16:creationId xmlns:a16="http://schemas.microsoft.com/office/drawing/2014/main" id="{742575C6-414C-4BA4-B1F7-273024FCEB63}"/>
              </a:ext>
            </a:extLst>
          </p:cNvPr>
          <p:cNvSpPr/>
          <p:nvPr/>
        </p:nvSpPr>
        <p:spPr>
          <a:xfrm>
            <a:off x="6728215" y="1989634"/>
            <a:ext cx="1224136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29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СИНТАКСИЧЕСКИЙ</a:t>
            </a:r>
            <a:br>
              <a:rPr lang="ru-RU" sz="4000" b="1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АНАЛИЗАТОР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FA813-4B6D-48B6-9AB8-1C8FF5B4D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318" y="4437906"/>
            <a:ext cx="5247904" cy="263791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/>
              <a:t>При помощи грамматических наборов правил токены преобразуются в синтаксическое дерево разбора. 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4</a:t>
            </a:fld>
            <a:endParaRPr lang="ru-RU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EF1EFC1-0901-411E-9A4A-5C3C9765C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72A3E76-E7BE-4E59-B467-B9C465DF3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71E8218-1876-4F6D-8229-B778C581B086}"/>
              </a:ext>
            </a:extLst>
          </p:cNvPr>
          <p:cNvPicPr/>
          <p:nvPr/>
        </p:nvPicPr>
        <p:blipFill rotWithShape="1">
          <a:blip r:embed="rId2"/>
          <a:srcRect l="31750" t="31733" r="45452" b="47383"/>
          <a:stretch/>
        </p:blipFill>
        <p:spPr bwMode="auto">
          <a:xfrm>
            <a:off x="1747402" y="2007322"/>
            <a:ext cx="3567430" cy="18383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F37711E3-89E2-4E80-A325-54865B9AD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302" y="3845647"/>
            <a:ext cx="4438650" cy="275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Стрелка: изогнутая 6">
            <a:extLst>
              <a:ext uri="{FF2B5EF4-FFF2-40B4-BE49-F238E27FC236}">
                <a16:creationId xmlns:a16="http://schemas.microsoft.com/office/drawing/2014/main" id="{41F54752-227D-4716-98F0-5B238A0CBF07}"/>
              </a:ext>
            </a:extLst>
          </p:cNvPr>
          <p:cNvSpPr/>
          <p:nvPr/>
        </p:nvSpPr>
        <p:spPr>
          <a:xfrm rot="5400000">
            <a:off x="6707274" y="1881622"/>
            <a:ext cx="1080120" cy="2016224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3737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ТРАНСЛЯТОР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FA813-4B6D-48B6-9AB8-1C8FF5B4D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027" y="1917626"/>
            <a:ext cx="5244870" cy="4044188"/>
          </a:xfrm>
        </p:spPr>
        <p:txBody>
          <a:bodyPr>
            <a:noAutofit/>
          </a:bodyPr>
          <a:lstStyle/>
          <a:p>
            <a:r>
              <a:rPr lang="ru-RU" sz="2800" dirty="0"/>
              <a:t>Создаёт промежуточный код «</a:t>
            </a:r>
            <a:r>
              <a:rPr lang="ru-RU" sz="2800" b="1" i="1" dirty="0"/>
              <a:t>LLVM IR</a:t>
            </a:r>
            <a:r>
              <a:rPr lang="ru-RU" sz="2800" dirty="0"/>
              <a:t>» для его дальнейшего преобразования в </a:t>
            </a:r>
            <a:r>
              <a:rPr lang="en-US" sz="2800" i="1" dirty="0"/>
              <a:t>assembler</a:t>
            </a:r>
            <a:r>
              <a:rPr lang="ru-RU" sz="2800" dirty="0"/>
              <a:t>.</a:t>
            </a:r>
          </a:p>
          <a:p>
            <a:r>
              <a:rPr lang="ru-RU" sz="2800" dirty="0"/>
              <a:t>Финальным этапом является преобразование кода в объектный файл при помощи статического компилятора «</a:t>
            </a:r>
            <a:r>
              <a:rPr lang="en-US" sz="2800" b="1" i="1" dirty="0"/>
              <a:t>LLC</a:t>
            </a:r>
            <a:r>
              <a:rPr lang="ru-RU" sz="2800" dirty="0"/>
              <a:t>».</a:t>
            </a:r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5</a:t>
            </a:fld>
            <a:endParaRPr lang="ru-RU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EF1EFC1-0901-411E-9A4A-5C3C9765C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72A3E76-E7BE-4E59-B467-B9C465DF3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98F753-BBEB-43E5-BF28-23C10B6ECEE3}"/>
              </a:ext>
            </a:extLst>
          </p:cNvPr>
          <p:cNvPicPr/>
          <p:nvPr/>
        </p:nvPicPr>
        <p:blipFill rotWithShape="1">
          <a:blip r:embed="rId3"/>
          <a:srcRect l="39540" t="36846" r="48701" b="50610"/>
          <a:stretch/>
        </p:blipFill>
        <p:spPr bwMode="auto">
          <a:xfrm>
            <a:off x="7535366" y="4610650"/>
            <a:ext cx="2270125" cy="13620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434577-4D45-4DFF-B76F-660028FA55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567" t="36349" r="41140" b="44749"/>
          <a:stretch/>
        </p:blipFill>
        <p:spPr>
          <a:xfrm>
            <a:off x="6147434" y="1657321"/>
            <a:ext cx="5348372" cy="18771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Стрелка: вниз 8">
            <a:extLst>
              <a:ext uri="{FF2B5EF4-FFF2-40B4-BE49-F238E27FC236}">
                <a16:creationId xmlns:a16="http://schemas.microsoft.com/office/drawing/2014/main" id="{E4CA2CCB-0B2C-46D5-ADC9-EE3708B1E8B2}"/>
              </a:ext>
            </a:extLst>
          </p:cNvPr>
          <p:cNvSpPr/>
          <p:nvPr/>
        </p:nvSpPr>
        <p:spPr>
          <a:xfrm>
            <a:off x="7679382" y="3692188"/>
            <a:ext cx="648072" cy="7607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трелка: изогнутая вверх 7">
            <a:extLst>
              <a:ext uri="{FF2B5EF4-FFF2-40B4-BE49-F238E27FC236}">
                <a16:creationId xmlns:a16="http://schemas.microsoft.com/office/drawing/2014/main" id="{6D9E9F5C-B9D1-487D-8EA2-EE13232FE0BF}"/>
              </a:ext>
            </a:extLst>
          </p:cNvPr>
          <p:cNvSpPr/>
          <p:nvPr/>
        </p:nvSpPr>
        <p:spPr>
          <a:xfrm>
            <a:off x="8039422" y="6074269"/>
            <a:ext cx="1296144" cy="64807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510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ОПТИМИЗАТОР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DFA813-4B6D-48B6-9AB8-1C8FF5B4D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606" y="2133649"/>
            <a:ext cx="4898332" cy="38626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/>
              <a:t>При помощи оптимизации модифицируется промежуточный код (объединение лишних инструкций, устранение избыточной нагрузки, мёртвых аргументов и кода).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6</a:t>
            </a:fld>
            <a:endParaRPr lang="ru-RU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EF1EFC1-0901-411E-9A4A-5C3C9765C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372A3E76-E7BE-4E59-B467-B9C465DF3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63C1CC0-D2CD-4129-BBDB-0A4AB45A3B8A}"/>
              </a:ext>
            </a:extLst>
          </p:cNvPr>
          <p:cNvPicPr/>
          <p:nvPr/>
        </p:nvPicPr>
        <p:blipFill rotWithShape="1">
          <a:blip r:embed="rId2"/>
          <a:srcRect l="12787" t="45685" r="35858" b="27245"/>
          <a:stretch/>
        </p:blipFill>
        <p:spPr bwMode="auto">
          <a:xfrm>
            <a:off x="5879182" y="4293890"/>
            <a:ext cx="5743575" cy="17024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31E8502-B0BF-443A-9BEE-BFED4D83BE1D}"/>
              </a:ext>
            </a:extLst>
          </p:cNvPr>
          <p:cNvPicPr/>
          <p:nvPr/>
        </p:nvPicPr>
        <p:blipFill rotWithShape="1">
          <a:blip r:embed="rId3"/>
          <a:srcRect l="39540" t="36846" r="54865" b="50610"/>
          <a:stretch/>
        </p:blipFill>
        <p:spPr bwMode="auto">
          <a:xfrm>
            <a:off x="8210909" y="2062839"/>
            <a:ext cx="1080119" cy="13620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Стрелка: изогнутая вправо 5">
            <a:extLst>
              <a:ext uri="{FF2B5EF4-FFF2-40B4-BE49-F238E27FC236}">
                <a16:creationId xmlns:a16="http://schemas.microsoft.com/office/drawing/2014/main" id="{0D11DFEC-8B45-473A-BB58-1F00EC49172E}"/>
              </a:ext>
            </a:extLst>
          </p:cNvPr>
          <p:cNvSpPr/>
          <p:nvPr/>
        </p:nvSpPr>
        <p:spPr>
          <a:xfrm rot="1800000">
            <a:off x="7037423" y="2601266"/>
            <a:ext cx="648072" cy="144016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0" name="Стрелка: изогнутая вправо 9">
            <a:extLst>
              <a:ext uri="{FF2B5EF4-FFF2-40B4-BE49-F238E27FC236}">
                <a16:creationId xmlns:a16="http://schemas.microsoft.com/office/drawing/2014/main" id="{CD3D4744-435A-424D-81F3-662F4582F8B7}"/>
              </a:ext>
            </a:extLst>
          </p:cNvPr>
          <p:cNvSpPr/>
          <p:nvPr/>
        </p:nvSpPr>
        <p:spPr>
          <a:xfrm rot="9000000">
            <a:off x="9805368" y="2601266"/>
            <a:ext cx="648072" cy="144016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3303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357020-3DB0-4D90-BD33-D6B3F5F12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27" y="452823"/>
            <a:ext cx="10849779" cy="767865"/>
          </a:xfrm>
        </p:spPr>
        <p:txBody>
          <a:bodyPr/>
          <a:lstStyle/>
          <a:p>
            <a:pPr algn="ctr"/>
            <a:r>
              <a:rPr lang="ru-RU" sz="4000" b="1" dirty="0">
                <a:solidFill>
                  <a:schemeClr val="tx2">
                    <a:lumMod val="50000"/>
                  </a:schemeClr>
                </a:solidFill>
              </a:rPr>
              <a:t>РАБОТОСПОСОБНОСТЬ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FBAFB0D-E605-46C9-8434-E68F27028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490C8-118E-476B-A450-9DAE8D8F49B8}" type="slidenum">
              <a:rPr lang="ru-RU" smtClean="0"/>
              <a:t>7</a:t>
            </a:fld>
            <a:endParaRPr lang="ru-RU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EF1EFC1-0901-411E-9A4A-5C3C9765C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0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481500C-4139-4A91-A3AC-2296B0ED1574}"/>
              </a:ext>
            </a:extLst>
          </p:cNvPr>
          <p:cNvPicPr/>
          <p:nvPr/>
        </p:nvPicPr>
        <p:blipFill rotWithShape="1">
          <a:blip r:embed="rId2"/>
          <a:srcRect l="13082" t="9478" r="69118" b="23884"/>
          <a:stretch/>
        </p:blipFill>
        <p:spPr bwMode="auto">
          <a:xfrm>
            <a:off x="262558" y="1432810"/>
            <a:ext cx="2362200" cy="49739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036F163-74AF-47D7-8C47-9B7A2660994A}"/>
              </a:ext>
            </a:extLst>
          </p:cNvPr>
          <p:cNvPicPr/>
          <p:nvPr/>
        </p:nvPicPr>
        <p:blipFill rotWithShape="1">
          <a:blip r:embed="rId3"/>
          <a:srcRect l="2594" t="9158" r="84807" b="49024"/>
          <a:stretch/>
        </p:blipFill>
        <p:spPr bwMode="auto">
          <a:xfrm>
            <a:off x="3574263" y="1961060"/>
            <a:ext cx="1933575" cy="36099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E7289CE5-E122-41ED-B517-2E5CDF522E3E}"/>
              </a:ext>
            </a:extLst>
          </p:cNvPr>
          <p:cNvPicPr/>
          <p:nvPr/>
        </p:nvPicPr>
        <p:blipFill rotWithShape="1">
          <a:blip r:embed="rId3"/>
          <a:srcRect l="2594" t="51086" r="84807" b="7759"/>
          <a:stretch/>
        </p:blipFill>
        <p:spPr bwMode="auto">
          <a:xfrm>
            <a:off x="5851258" y="1989634"/>
            <a:ext cx="1933575" cy="35528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8" name="Объект 2">
            <a:extLst>
              <a:ext uri="{FF2B5EF4-FFF2-40B4-BE49-F238E27FC236}">
                <a16:creationId xmlns:a16="http://schemas.microsoft.com/office/drawing/2014/main" id="{5FFE30C8-F941-4660-B379-A6C58EF7D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5838" y="4886959"/>
            <a:ext cx="2727624" cy="136815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9600" dirty="0"/>
              <a:t>…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1A092D0-681A-4C7D-B0B0-31B0E1BE3A89}"/>
              </a:ext>
            </a:extLst>
          </p:cNvPr>
          <p:cNvPicPr/>
          <p:nvPr/>
        </p:nvPicPr>
        <p:blipFill rotWithShape="1">
          <a:blip r:embed="rId4"/>
          <a:srcRect l="3085" t="4965" r="66635" b="50610"/>
          <a:stretch/>
        </p:blipFill>
        <p:spPr bwMode="auto">
          <a:xfrm>
            <a:off x="8712258" y="2413496"/>
            <a:ext cx="3277870" cy="2705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0" name="Стрелка: вправо 19">
            <a:extLst>
              <a:ext uri="{FF2B5EF4-FFF2-40B4-BE49-F238E27FC236}">
                <a16:creationId xmlns:a16="http://schemas.microsoft.com/office/drawing/2014/main" id="{5FED4F08-4210-4D19-ADD1-07B82C0BD313}"/>
              </a:ext>
            </a:extLst>
          </p:cNvPr>
          <p:cNvSpPr/>
          <p:nvPr/>
        </p:nvSpPr>
        <p:spPr>
          <a:xfrm>
            <a:off x="2728562" y="3453904"/>
            <a:ext cx="763977" cy="6242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Стрелка: вправо 20">
            <a:extLst>
              <a:ext uri="{FF2B5EF4-FFF2-40B4-BE49-F238E27FC236}">
                <a16:creationId xmlns:a16="http://schemas.microsoft.com/office/drawing/2014/main" id="{56585F3E-F963-46ED-B187-1436969BBBD8}"/>
              </a:ext>
            </a:extLst>
          </p:cNvPr>
          <p:cNvSpPr/>
          <p:nvPr/>
        </p:nvSpPr>
        <p:spPr>
          <a:xfrm>
            <a:off x="7866557" y="3453904"/>
            <a:ext cx="763977" cy="6242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638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Times New Roman/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173</Words>
  <Application>Microsoft Office PowerPoint</Application>
  <PresentationFormat>Произвольный</PresentationFormat>
  <Paragraphs>34</Paragraphs>
  <Slides>7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Times New Roman</vt:lpstr>
      <vt:lpstr>Wingdings</vt:lpstr>
      <vt:lpstr>Wingdings 3</vt:lpstr>
      <vt:lpstr>Ион</vt:lpstr>
      <vt:lpstr>КУРСОВАЯ РАБОТА «КОМПИЛЯТОР ПОДМНОЖЕСТВА ПРОЦЕДУРНОГО ЯЗЫКА В АССЕМБЛЕР» </vt:lpstr>
      <vt:lpstr>СВЕДЕНИЯ</vt:lpstr>
      <vt:lpstr>ЛЕКСИЧЕСКИЙ АНАЛИЗАТОР</vt:lpstr>
      <vt:lpstr>СИНТАКСИЧЕСКИЙ АНАЛИЗАТОР</vt:lpstr>
      <vt:lpstr>ТРАНСЛЯТОР</vt:lpstr>
      <vt:lpstr>ОПТИМИЗАТОР</vt:lpstr>
      <vt:lpstr>РАБОТОСПОСОБНОСТЬ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КУРСОВАЯ РАБОТА</dc:title>
  <dc:creator>егор</dc:creator>
  <cp:lastModifiedBy>Дмитрий Куранов</cp:lastModifiedBy>
  <cp:revision>189</cp:revision>
  <dcterms:created xsi:type="dcterms:W3CDTF">2018-06-16T21:42:13Z</dcterms:created>
  <dcterms:modified xsi:type="dcterms:W3CDTF">2020-06-10T03:38:55Z</dcterms:modified>
</cp:coreProperties>
</file>

<file path=docProps/thumbnail.jpeg>
</file>